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4722-42B4-477D-ADAC-A6CA8952F0E3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E89F5-7A5B-4171-9358-8D414AD66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57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4722-42B4-477D-ADAC-A6CA8952F0E3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E89F5-7A5B-4171-9358-8D414AD66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205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4722-42B4-477D-ADAC-A6CA8952F0E3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E89F5-7A5B-4171-9358-8D414AD66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983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4722-42B4-477D-ADAC-A6CA8952F0E3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E89F5-7A5B-4171-9358-8D414AD66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347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4722-42B4-477D-ADAC-A6CA8952F0E3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E89F5-7A5B-4171-9358-8D414AD66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45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4722-42B4-477D-ADAC-A6CA8952F0E3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E89F5-7A5B-4171-9358-8D414AD66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48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4722-42B4-477D-ADAC-A6CA8952F0E3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E89F5-7A5B-4171-9358-8D414AD66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61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4722-42B4-477D-ADAC-A6CA8952F0E3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E89F5-7A5B-4171-9358-8D414AD66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709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4722-42B4-477D-ADAC-A6CA8952F0E3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E89F5-7A5B-4171-9358-8D414AD66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974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4722-42B4-477D-ADAC-A6CA8952F0E3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E89F5-7A5B-4171-9358-8D414AD66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7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54722-42B4-477D-ADAC-A6CA8952F0E3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E89F5-7A5B-4171-9358-8D414AD66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630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54722-42B4-477D-ADAC-A6CA8952F0E3}" type="datetimeFigureOut">
              <a:rPr lang="en-US" smtClean="0"/>
              <a:t>11/7/2021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E89F5-7A5B-4171-9358-8D414AD66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28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image" Target="../media/image6.wmf"/><Relationship Id="rId18" Type="http://schemas.openxmlformats.org/officeDocument/2006/relationships/oleObject" Target="../embeddings/oleObject8.bin"/><Relationship Id="rId3" Type="http://schemas.openxmlformats.org/officeDocument/2006/relationships/oleObject" Target="../embeddings/oleObject1.bin"/><Relationship Id="rId21" Type="http://schemas.openxmlformats.org/officeDocument/2006/relationships/image" Target="../media/image10.wmf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image" Target="../media/image11.png"/><Relationship Id="rId5" Type="http://schemas.openxmlformats.org/officeDocument/2006/relationships/oleObject" Target="../embeddings/oleObject2.bin"/><Relationship Id="rId15" Type="http://schemas.openxmlformats.org/officeDocument/2006/relationships/image" Target="../media/image7.wmf"/><Relationship Id="rId10" Type="http://schemas.openxmlformats.org/officeDocument/2006/relationships/image" Target="../media/image5.wmf"/><Relationship Id="rId19" Type="http://schemas.openxmlformats.org/officeDocument/2006/relationships/image" Target="../media/image9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image" Target="../media/image16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15.wmf"/><Relationship Id="rId5" Type="http://schemas.openxmlformats.org/officeDocument/2006/relationships/image" Target="../media/image12.wmf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10.bin"/><Relationship Id="rId9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1.wmf"/><Relationship Id="rId3" Type="http://schemas.openxmlformats.org/officeDocument/2006/relationships/image" Target="../media/image24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0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5" Type="http://schemas.openxmlformats.org/officeDocument/2006/relationships/image" Target="../media/image22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19.wmf"/><Relationship Id="rId14" Type="http://schemas.openxmlformats.org/officeDocument/2006/relationships/oleObject" Target="../embeddings/oleObject19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29.wmf"/><Relationship Id="rId3" Type="http://schemas.openxmlformats.org/officeDocument/2006/relationships/oleObject" Target="../embeddings/oleObject21.bin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31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7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28.wmf"/><Relationship Id="rId5" Type="http://schemas.openxmlformats.org/officeDocument/2006/relationships/image" Target="../media/image32.png"/><Relationship Id="rId15" Type="http://schemas.openxmlformats.org/officeDocument/2006/relationships/image" Target="../media/image30.wmf"/><Relationship Id="rId10" Type="http://schemas.openxmlformats.org/officeDocument/2006/relationships/oleObject" Target="../embeddings/oleObject24.bin"/><Relationship Id="rId4" Type="http://schemas.openxmlformats.org/officeDocument/2006/relationships/image" Target="../media/image25.wmf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26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33.bin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3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36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3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5.bin"/><Relationship Id="rId10" Type="http://schemas.openxmlformats.org/officeDocument/2006/relationships/image" Target="../media/image42.wmf"/><Relationship Id="rId4" Type="http://schemas.openxmlformats.org/officeDocument/2006/relationships/image" Target="../media/image39.wmf"/><Relationship Id="rId9" Type="http://schemas.openxmlformats.org/officeDocument/2006/relationships/oleObject" Target="../embeddings/oleObject3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4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0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3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51495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79:</a:t>
            </a:r>
            <a:b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 CỘNG VÀ PHÉP TRỪ PHÂN SỐ</a:t>
            </a:r>
            <a:endParaRPr lang="en-US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398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137" y="1161959"/>
            <a:ext cx="10515600" cy="706029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77537" y="2325188"/>
            <a:ext cx="10515600" cy="19724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 lại các quy tắc cộng và trừ phân số.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 các bài tập từ 6.21 đến 6.30 trong sbt/T11,12.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8250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83183" y="208370"/>
            <a:ext cx="4230189" cy="758281"/>
          </a:xfrm>
        </p:spPr>
        <p:txBody>
          <a:bodyPr>
            <a:normAutofit/>
          </a:bodyPr>
          <a:lstStyle/>
          <a:p>
            <a:pPr algn="just"/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KIỂM TRA BÀI CŨ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5840" y="966651"/>
            <a:ext cx="4140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 số đối của các phân số sau: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202333"/>
              </p:ext>
            </p:extLst>
          </p:nvPr>
        </p:nvGraphicFramePr>
        <p:xfrm>
          <a:off x="5184775" y="823913"/>
          <a:ext cx="1785938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Equation" r:id="rId3" imgW="939600" imgH="393480" progId="Equation.DSMT4">
                  <p:embed/>
                </p:oleObj>
              </mc:Choice>
              <mc:Fallback>
                <p:oleObj name="Equation" r:id="rId3" imgW="939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84775" y="823913"/>
                        <a:ext cx="1785938" cy="747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/>
          <p:nvPr/>
        </p:nvCxnSpPr>
        <p:spPr>
          <a:xfrm flipH="1">
            <a:off x="2690949" y="1528354"/>
            <a:ext cx="2455817" cy="1965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84541"/>
              </p:ext>
            </p:extLst>
          </p:nvPr>
        </p:nvGraphicFramePr>
        <p:xfrm>
          <a:off x="2046151" y="1724932"/>
          <a:ext cx="409666" cy="705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Equation" r:id="rId5" imgW="228600" imgH="393480" progId="Equation.DSMT4">
                  <p:embed/>
                </p:oleObj>
              </mc:Choice>
              <mc:Fallback>
                <p:oleObj name="Equation" r:id="rId5" imgW="228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46151" y="1724932"/>
                        <a:ext cx="409666" cy="7055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577208"/>
              </p:ext>
            </p:extLst>
          </p:nvPr>
        </p:nvGraphicFramePr>
        <p:xfrm>
          <a:off x="5189872" y="1722557"/>
          <a:ext cx="274030" cy="7079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Equation" r:id="rId7" imgW="152280" imgH="393480" progId="Equation.DSMT4">
                  <p:embed/>
                </p:oleObj>
              </mc:Choice>
              <mc:Fallback>
                <p:oleObj name="Equation" r:id="rId7" imgW="152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89872" y="1722557"/>
                        <a:ext cx="274030" cy="7079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928437"/>
              </p:ext>
            </p:extLst>
          </p:nvPr>
        </p:nvGraphicFramePr>
        <p:xfrm>
          <a:off x="8471988" y="1724933"/>
          <a:ext cx="273111" cy="705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Equation" r:id="rId9" imgW="152280" imgH="393480" progId="Equation.DSMT4">
                  <p:embed/>
                </p:oleObj>
              </mc:Choice>
              <mc:Fallback>
                <p:oleObj name="Equation" r:id="rId9" imgW="152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471988" y="1724933"/>
                        <a:ext cx="273111" cy="7055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Arrow Connector 14"/>
          <p:cNvCxnSpPr/>
          <p:nvPr/>
        </p:nvCxnSpPr>
        <p:spPr>
          <a:xfrm flipH="1">
            <a:off x="5507009" y="1528354"/>
            <a:ext cx="358214" cy="1942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6788838" y="1582194"/>
            <a:ext cx="1683150" cy="1403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005840" y="2425334"/>
            <a:ext cx="4140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Điền số thích hợp vào ô trống: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3" name="Table 2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8852256"/>
                  </p:ext>
                </p:extLst>
              </p:nvPr>
            </p:nvGraphicFramePr>
            <p:xfrm>
              <a:off x="1005833" y="2934923"/>
              <a:ext cx="10332726" cy="288794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22121">
                      <a:extLst>
                        <a:ext uri="{9D8B030D-6E8A-4147-A177-3AD203B41FA5}">
                          <a16:colId xmlns:a16="http://schemas.microsoft.com/office/drawing/2014/main" val="1031429609"/>
                        </a:ext>
                      </a:extLst>
                    </a:gridCol>
                    <a:gridCol w="1722121">
                      <a:extLst>
                        <a:ext uri="{9D8B030D-6E8A-4147-A177-3AD203B41FA5}">
                          <a16:colId xmlns:a16="http://schemas.microsoft.com/office/drawing/2014/main" val="4069660074"/>
                        </a:ext>
                      </a:extLst>
                    </a:gridCol>
                    <a:gridCol w="1722121">
                      <a:extLst>
                        <a:ext uri="{9D8B030D-6E8A-4147-A177-3AD203B41FA5}">
                          <a16:colId xmlns:a16="http://schemas.microsoft.com/office/drawing/2014/main" val="589100886"/>
                        </a:ext>
                      </a:extLst>
                    </a:gridCol>
                    <a:gridCol w="1722121">
                      <a:extLst>
                        <a:ext uri="{9D8B030D-6E8A-4147-A177-3AD203B41FA5}">
                          <a16:colId xmlns:a16="http://schemas.microsoft.com/office/drawing/2014/main" val="4207973073"/>
                        </a:ext>
                      </a:extLst>
                    </a:gridCol>
                    <a:gridCol w="1722121">
                      <a:extLst>
                        <a:ext uri="{9D8B030D-6E8A-4147-A177-3AD203B41FA5}">
                          <a16:colId xmlns:a16="http://schemas.microsoft.com/office/drawing/2014/main" val="2992006689"/>
                        </a:ext>
                      </a:extLst>
                    </a:gridCol>
                    <a:gridCol w="1722121">
                      <a:extLst>
                        <a:ext uri="{9D8B030D-6E8A-4147-A177-3AD203B41FA5}">
                          <a16:colId xmlns:a16="http://schemas.microsoft.com/office/drawing/2014/main" val="1510368973"/>
                        </a:ext>
                      </a:extLst>
                    </a:gridCol>
                  </a:tblGrid>
                  <a:tr h="96264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endParaRPr lang="en-US" sz="24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𝟏𝟏</m:t>
                                    </m:r>
                                  </m:num>
                                  <m:den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𝟏𝟑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𝟏</m:t>
                                    </m:r>
                                  </m:num>
                                  <m:den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𝟐</m:t>
                                    </m:r>
                                  </m:num>
                                  <m:den>
                                    <m:r>
                                      <a:rPr lang="en-US" sz="2400" b="1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𝟓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82964138"/>
                      </a:ext>
                    </a:extLst>
                  </a:tr>
                  <a:tr h="96264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en-US" sz="24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−7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−2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77204027"/>
                      </a:ext>
                    </a:extLst>
                  </a:tr>
                  <a:tr h="96264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 +</a:t>
                          </a:r>
                          <a:r>
                            <a:rPr lang="en-US" sz="24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4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en-US" sz="24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40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US" sz="2400" b="0" i="1" smtClean="0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60654693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3" name="Table 2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8852256"/>
                  </p:ext>
                </p:extLst>
              </p:nvPr>
            </p:nvGraphicFramePr>
            <p:xfrm>
              <a:off x="1005833" y="2934923"/>
              <a:ext cx="10332726" cy="288794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22121">
                      <a:extLst>
                        <a:ext uri="{9D8B030D-6E8A-4147-A177-3AD203B41FA5}">
                          <a16:colId xmlns:a16="http://schemas.microsoft.com/office/drawing/2014/main" val="1031429609"/>
                        </a:ext>
                      </a:extLst>
                    </a:gridCol>
                    <a:gridCol w="1722121">
                      <a:extLst>
                        <a:ext uri="{9D8B030D-6E8A-4147-A177-3AD203B41FA5}">
                          <a16:colId xmlns:a16="http://schemas.microsoft.com/office/drawing/2014/main" val="4069660074"/>
                        </a:ext>
                      </a:extLst>
                    </a:gridCol>
                    <a:gridCol w="1722121">
                      <a:extLst>
                        <a:ext uri="{9D8B030D-6E8A-4147-A177-3AD203B41FA5}">
                          <a16:colId xmlns:a16="http://schemas.microsoft.com/office/drawing/2014/main" val="589100886"/>
                        </a:ext>
                      </a:extLst>
                    </a:gridCol>
                    <a:gridCol w="1722121">
                      <a:extLst>
                        <a:ext uri="{9D8B030D-6E8A-4147-A177-3AD203B41FA5}">
                          <a16:colId xmlns:a16="http://schemas.microsoft.com/office/drawing/2014/main" val="4207973073"/>
                        </a:ext>
                      </a:extLst>
                    </a:gridCol>
                    <a:gridCol w="1722121">
                      <a:extLst>
                        <a:ext uri="{9D8B030D-6E8A-4147-A177-3AD203B41FA5}">
                          <a16:colId xmlns:a16="http://schemas.microsoft.com/office/drawing/2014/main" val="2992006689"/>
                        </a:ext>
                      </a:extLst>
                    </a:gridCol>
                    <a:gridCol w="1722121">
                      <a:extLst>
                        <a:ext uri="{9D8B030D-6E8A-4147-A177-3AD203B41FA5}">
                          <a16:colId xmlns:a16="http://schemas.microsoft.com/office/drawing/2014/main" val="1510368973"/>
                        </a:ext>
                      </a:extLst>
                    </a:gridCol>
                  </a:tblGrid>
                  <a:tr h="96264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</a:t>
                          </a:r>
                          <a:endParaRPr lang="en-US" sz="24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00709" t="-633" r="-402837" b="-2018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00000" t="-633" r="-301413" b="-2018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300000" t="-633" r="-201413" b="-2018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401418" t="-633" r="-102128" b="-20189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499647" t="-633" r="-1767" b="-2018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82964138"/>
                      </a:ext>
                    </a:extLst>
                  </a:tr>
                  <a:tr h="96264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en-US" sz="24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100709" t="-100000" r="-402837" b="-1006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200000" t="-100000" r="-301413" b="-1006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300000" t="-100000" r="-201413" b="-1006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401418" t="-100000" r="-102128" b="-1006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77204027"/>
                      </a:ext>
                    </a:extLst>
                  </a:tr>
                  <a:tr h="96264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4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a +</a:t>
                          </a:r>
                          <a:r>
                            <a:rPr lang="en-US" sz="2400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US" sz="24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b</a:t>
                          </a:r>
                          <a:endParaRPr lang="en-US" sz="24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24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1"/>
                          <a:stretch>
                            <a:fillRect l="-499647" t="-201266" r="-1767" b="-126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06546935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892384"/>
              </p:ext>
            </p:extLst>
          </p:nvPr>
        </p:nvGraphicFramePr>
        <p:xfrm>
          <a:off x="3349792" y="5000561"/>
          <a:ext cx="354800" cy="733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Equation" r:id="rId12" imgW="190440" imgH="393480" progId="Equation.DSMT4">
                  <p:embed/>
                </p:oleObj>
              </mc:Choice>
              <mc:Fallback>
                <p:oleObj name="Equation" r:id="rId12" imgW="1904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49792" y="5000561"/>
                        <a:ext cx="354800" cy="7332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723165"/>
              </p:ext>
            </p:extLst>
          </p:nvPr>
        </p:nvGraphicFramePr>
        <p:xfrm>
          <a:off x="5128556" y="5000562"/>
          <a:ext cx="378453" cy="733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0" name="Equation" r:id="rId14" imgW="203040" imgH="393480" progId="Equation.DSMT4">
                  <p:embed/>
                </p:oleObj>
              </mc:Choice>
              <mc:Fallback>
                <p:oleObj name="Equation" r:id="rId14" imgW="2030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28556" y="5000562"/>
                        <a:ext cx="378453" cy="7332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324273"/>
              </p:ext>
            </p:extLst>
          </p:nvPr>
        </p:nvGraphicFramePr>
        <p:xfrm>
          <a:off x="6919550" y="5212221"/>
          <a:ext cx="231267" cy="323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Equation" r:id="rId16" imgW="126720" imgH="177480" progId="Equation.DSMT4">
                  <p:embed/>
                </p:oleObj>
              </mc:Choice>
              <mc:Fallback>
                <p:oleObj name="Equation" r:id="rId16" imgW="1267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19550" y="5212221"/>
                        <a:ext cx="231267" cy="3237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90746"/>
              </p:ext>
            </p:extLst>
          </p:nvPr>
        </p:nvGraphicFramePr>
        <p:xfrm>
          <a:off x="8501647" y="5000562"/>
          <a:ext cx="578394" cy="7470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Equation" r:id="rId18" imgW="304560" imgH="393480" progId="Equation.DSMT4">
                  <p:embed/>
                </p:oleObj>
              </mc:Choice>
              <mc:Fallback>
                <p:oleObj name="Equation" r:id="rId18" imgW="3045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01647" y="5000562"/>
                        <a:ext cx="578394" cy="7470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6029550"/>
              </p:ext>
            </p:extLst>
          </p:nvPr>
        </p:nvGraphicFramePr>
        <p:xfrm>
          <a:off x="10300788" y="4007691"/>
          <a:ext cx="287382" cy="742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Equation" r:id="rId20" imgW="152280" imgH="393480" progId="Equation.DSMT4">
                  <p:embed/>
                </p:oleObj>
              </mc:Choice>
              <mc:Fallback>
                <p:oleObj name="Equation" r:id="rId20" imgW="152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300788" y="4007691"/>
                        <a:ext cx="287382" cy="7424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992771" y="5922499"/>
            <a:ext cx="41409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 sao để tìm được số 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cột cuối cùng?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865223" y="5961687"/>
            <a:ext cx="4140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26503" y="5922499"/>
            <a:ext cx="5612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 phải thực hiện phép trừ phân số, dùng cách các em đã học từ tiểu học để tìm </a:t>
            </a:r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59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0" grpId="0"/>
      <p:bldP spid="29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20" y="169183"/>
            <a:ext cx="4661263" cy="62765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PHÉP TRỪ PHÂN SỐ 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41987" t="22520" r="14903" b="60661"/>
          <a:stretch/>
        </p:blipFill>
        <p:spPr bwMode="auto">
          <a:xfrm>
            <a:off x="2424384" y="796835"/>
            <a:ext cx="7377113" cy="16983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87797" y="2752571"/>
            <a:ext cx="104502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Muốn trừ hai phân số có cùng mẫu, ta lấy tử số của phân số thứ nhất trừ tử số của phân số thứ hai và giữ nguyên mẫu.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7797" y="3802575"/>
            <a:ext cx="104502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Muốn trừ hai phân số khác mẫu, ta quy đồng mẫu số sau đó thực hiện phép trừ hai phân số có cùng mẫu.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199272"/>
              </p:ext>
            </p:extLst>
          </p:nvPr>
        </p:nvGraphicFramePr>
        <p:xfrm>
          <a:off x="887797" y="4826453"/>
          <a:ext cx="2443232" cy="765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Equation" r:id="rId4" imgW="1257120" imgH="393480" progId="Equation.DSMT4">
                  <p:embed/>
                </p:oleObj>
              </mc:Choice>
              <mc:Fallback>
                <p:oleObj name="Equation" r:id="rId4" imgW="12571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7797" y="4826453"/>
                        <a:ext cx="2443232" cy="765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407060"/>
              </p:ext>
            </p:extLst>
          </p:nvPr>
        </p:nvGraphicFramePr>
        <p:xfrm>
          <a:off x="5316583" y="4826453"/>
          <a:ext cx="715694" cy="765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Equation" r:id="rId6" imgW="368280" imgH="393480" progId="Equation.DSMT4">
                  <p:embed/>
                </p:oleObj>
              </mc:Choice>
              <mc:Fallback>
                <p:oleObj name="Equation" r:id="rId6" imgW="368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16583" y="4826453"/>
                        <a:ext cx="715694" cy="765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9663538"/>
              </p:ext>
            </p:extLst>
          </p:nvPr>
        </p:nvGraphicFramePr>
        <p:xfrm>
          <a:off x="6070988" y="4826590"/>
          <a:ext cx="2615516" cy="764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Equation" r:id="rId8" imgW="1346040" imgH="393480" progId="Equation.DSMT4">
                  <p:embed/>
                </p:oleObj>
              </mc:Choice>
              <mc:Fallback>
                <p:oleObj name="Equation" r:id="rId8" imgW="13460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070988" y="4826590"/>
                        <a:ext cx="2615516" cy="764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613724"/>
              </p:ext>
            </p:extLst>
          </p:nvPr>
        </p:nvGraphicFramePr>
        <p:xfrm>
          <a:off x="8725215" y="4826454"/>
          <a:ext cx="666336" cy="765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Equation" r:id="rId10" imgW="342720" imgH="393480" progId="Equation.DSMT4">
                  <p:embed/>
                </p:oleObj>
              </mc:Choice>
              <mc:Fallback>
                <p:oleObj name="Equation" r:id="rId10" imgW="3427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25215" y="4826454"/>
                        <a:ext cx="666336" cy="765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802674" y="5930538"/>
            <a:ext cx="8987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 tắc trên vẫn đúng với các phân số có tử và mẫu là các số nguyên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3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7924" y="2285365"/>
            <a:ext cx="2454728" cy="549275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 4: Tính: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44070" t="40935" r="15930" b="44128"/>
          <a:stretch/>
        </p:blipFill>
        <p:spPr bwMode="auto">
          <a:xfrm>
            <a:off x="1099457" y="0"/>
            <a:ext cx="9912532" cy="19594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2911927"/>
              </p:ext>
            </p:extLst>
          </p:nvPr>
        </p:nvGraphicFramePr>
        <p:xfrm>
          <a:off x="1099457" y="3056708"/>
          <a:ext cx="2502081" cy="68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4" imgW="1434960" imgH="393480" progId="Equation.DSMT4">
                  <p:embed/>
                </p:oleObj>
              </mc:Choice>
              <mc:Fallback>
                <p:oleObj name="Equation" r:id="rId4" imgW="14349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9457" y="3056708"/>
                        <a:ext cx="2502081" cy="68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239515"/>
              </p:ext>
            </p:extLst>
          </p:nvPr>
        </p:nvGraphicFramePr>
        <p:xfrm>
          <a:off x="3300005" y="2212932"/>
          <a:ext cx="1925683" cy="694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Equation" r:id="rId6" imgW="1091880" imgH="393480" progId="Equation.DSMT4">
                  <p:embed/>
                </p:oleObj>
              </mc:Choice>
              <mc:Fallback>
                <p:oleObj name="Equation" r:id="rId6" imgW="1091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00005" y="2212932"/>
                        <a:ext cx="1925683" cy="694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0750325"/>
              </p:ext>
            </p:extLst>
          </p:nvPr>
        </p:nvGraphicFramePr>
        <p:xfrm>
          <a:off x="5867762" y="3056708"/>
          <a:ext cx="4162757" cy="68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Equation" r:id="rId8" imgW="2387520" imgH="393480" progId="Equation.DSMT4">
                  <p:embed/>
                </p:oleObj>
              </mc:Choice>
              <mc:Fallback>
                <p:oleObj name="Equation" r:id="rId8" imgW="23875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67762" y="3056708"/>
                        <a:ext cx="4162757" cy="686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797924" y="3965188"/>
            <a:ext cx="3199310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5: Tính: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088321"/>
              </p:ext>
            </p:extLst>
          </p:nvPr>
        </p:nvGraphicFramePr>
        <p:xfrm>
          <a:off x="4101373" y="3852587"/>
          <a:ext cx="2848067" cy="77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Equation" r:id="rId10" imgW="1447560" imgH="393480" progId="Equation.DSMT4">
                  <p:embed/>
                </p:oleObj>
              </mc:Choice>
              <mc:Fallback>
                <p:oleObj name="Equation" r:id="rId10" imgW="14475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01373" y="3852587"/>
                        <a:ext cx="2848067" cy="77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6046761"/>
              </p:ext>
            </p:extLst>
          </p:nvPr>
        </p:nvGraphicFramePr>
        <p:xfrm>
          <a:off x="797923" y="4840399"/>
          <a:ext cx="4109633" cy="732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Equation" r:id="rId12" imgW="2209680" imgH="393480" progId="Equation.DSMT4">
                  <p:embed/>
                </p:oleObj>
              </mc:Choice>
              <mc:Fallback>
                <p:oleObj name="Equation" r:id="rId12" imgW="2209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97923" y="4840399"/>
                        <a:ext cx="4109633" cy="7321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986182"/>
              </p:ext>
            </p:extLst>
          </p:nvPr>
        </p:nvGraphicFramePr>
        <p:xfrm>
          <a:off x="797922" y="5898511"/>
          <a:ext cx="4109633" cy="707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Equation" r:id="rId14" imgW="2286000" imgH="393480" progId="Equation.DSMT4">
                  <p:embed/>
                </p:oleObj>
              </mc:Choice>
              <mc:Fallback>
                <p:oleObj name="Equation" r:id="rId14" imgW="22860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7922" y="5898511"/>
                        <a:ext cx="4109633" cy="707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661912"/>
              </p:ext>
            </p:extLst>
          </p:nvPr>
        </p:nvGraphicFramePr>
        <p:xfrm>
          <a:off x="5674360" y="4840399"/>
          <a:ext cx="3401076" cy="732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Equation" r:id="rId16" imgW="1828800" imgH="393480" progId="Equation.DSMT4">
                  <p:embed/>
                </p:oleObj>
              </mc:Choice>
              <mc:Fallback>
                <p:oleObj name="Equation" r:id="rId16" imgW="18288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74360" y="4840399"/>
                        <a:ext cx="3401076" cy="7321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itle 1"/>
          <p:cNvSpPr txBox="1">
            <a:spLocks/>
          </p:cNvSpPr>
          <p:nvPr/>
        </p:nvSpPr>
        <p:spPr>
          <a:xfrm>
            <a:off x="5674360" y="5715332"/>
            <a:ext cx="6356531" cy="9476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Muốn trừ một phân số cho một phân số, ta có thể cộng số bị trừ với số đối của số trừ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593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75855" y="299811"/>
            <a:ext cx="5563689" cy="549275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 5: Quay lại bài toán mở đầu: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146266" y="849086"/>
            <a:ext cx="9656717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Tuấn cần số giờ vào buổi tối để hoàn thành bức tranh tặng mẹ là: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094722"/>
              </p:ext>
            </p:extLst>
          </p:nvPr>
        </p:nvGraphicFramePr>
        <p:xfrm>
          <a:off x="2707822" y="1398361"/>
          <a:ext cx="4411436" cy="790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3" imgW="2197080" imgH="393480" progId="Equation.DSMT4">
                  <p:embed/>
                </p:oleObj>
              </mc:Choice>
              <mc:Fallback>
                <p:oleObj name="Equation" r:id="rId3" imgW="21970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07822" y="1398361"/>
                        <a:ext cx="4411436" cy="7904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1"/>
          <p:cNvSpPr txBox="1">
            <a:spLocks/>
          </p:cNvSpPr>
          <p:nvPr/>
        </p:nvSpPr>
        <p:spPr>
          <a:xfrm>
            <a:off x="7119258" y="1518968"/>
            <a:ext cx="830579" cy="549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(giờ)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/>
          <p:nvPr/>
        </p:nvPicPr>
        <p:blipFill rotWithShape="1">
          <a:blip r:embed="rId5"/>
          <a:srcRect l="41346" t="30216" r="25802" b="56671"/>
          <a:stretch/>
        </p:blipFill>
        <p:spPr bwMode="auto">
          <a:xfrm>
            <a:off x="575855" y="2309457"/>
            <a:ext cx="6856911" cy="15310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/>
          <p:cNvPicPr/>
          <p:nvPr/>
        </p:nvPicPr>
        <p:blipFill rotWithShape="1">
          <a:blip r:embed="rId5"/>
          <a:srcRect l="74039" t="28506" r="14903" b="53535"/>
          <a:stretch/>
        </p:blipFill>
        <p:spPr bwMode="auto">
          <a:xfrm>
            <a:off x="7534546" y="2309457"/>
            <a:ext cx="4535533" cy="405215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467951"/>
              </p:ext>
            </p:extLst>
          </p:nvPr>
        </p:nvGraphicFramePr>
        <p:xfrm>
          <a:off x="1146266" y="4042505"/>
          <a:ext cx="2872739" cy="7547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6" imgW="1498320" imgH="393480" progId="Equation.DSMT4">
                  <p:embed/>
                </p:oleObj>
              </mc:Choice>
              <mc:Fallback>
                <p:oleObj name="Equation" r:id="rId6" imgW="14983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46266" y="4042505"/>
                        <a:ext cx="2872739" cy="7547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6554011"/>
              </p:ext>
            </p:extLst>
          </p:nvPr>
        </p:nvGraphicFramePr>
        <p:xfrm>
          <a:off x="1146266" y="4999232"/>
          <a:ext cx="3782876" cy="76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8" imgW="1955520" imgH="393480" progId="Equation.DSMT4">
                  <p:embed/>
                </p:oleObj>
              </mc:Choice>
              <mc:Fallback>
                <p:oleObj name="Equation" r:id="rId8" imgW="19555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46266" y="4999232"/>
                        <a:ext cx="3782876" cy="76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964546"/>
              </p:ext>
            </p:extLst>
          </p:nvPr>
        </p:nvGraphicFramePr>
        <p:xfrm>
          <a:off x="1146265" y="5962744"/>
          <a:ext cx="2811067" cy="738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10" imgW="1498320" imgH="393480" progId="Equation.DSMT4">
                  <p:embed/>
                </p:oleObj>
              </mc:Choice>
              <mc:Fallback>
                <p:oleObj name="Equation" r:id="rId10" imgW="14983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46265" y="5962744"/>
                        <a:ext cx="2811067" cy="7385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138837"/>
              </p:ext>
            </p:extLst>
          </p:nvPr>
        </p:nvGraphicFramePr>
        <p:xfrm>
          <a:off x="8780870" y="3735977"/>
          <a:ext cx="480695" cy="8278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Equation" r:id="rId12" imgW="228600" imgH="393480" progId="Equation.DSMT4">
                  <p:embed/>
                </p:oleObj>
              </mc:Choice>
              <mc:Fallback>
                <p:oleObj name="Equation" r:id="rId12" imgW="2286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80870" y="3735977"/>
                        <a:ext cx="480695" cy="8278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783619"/>
              </p:ext>
            </p:extLst>
          </p:nvPr>
        </p:nvGraphicFramePr>
        <p:xfrm>
          <a:off x="11248752" y="5155822"/>
          <a:ext cx="442506" cy="806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Equation" r:id="rId14" imgW="215640" imgH="393480" progId="Equation.DSMT4">
                  <p:embed/>
                </p:oleObj>
              </mc:Choice>
              <mc:Fallback>
                <p:oleObj name="Equation" r:id="rId14" imgW="2156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248752" y="5155822"/>
                        <a:ext cx="442506" cy="8069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807560"/>
              </p:ext>
            </p:extLst>
          </p:nvPr>
        </p:nvGraphicFramePr>
        <p:xfrm>
          <a:off x="9569629" y="2409055"/>
          <a:ext cx="468541" cy="854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2" name="Equation" r:id="rId16" imgW="215640" imgH="393480" progId="Equation.DSMT4">
                  <p:embed/>
                </p:oleObj>
              </mc:Choice>
              <mc:Fallback>
                <p:oleObj name="Equation" r:id="rId16" imgW="2156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569629" y="2409055"/>
                        <a:ext cx="468541" cy="8543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250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9457" y="469630"/>
            <a:ext cx="2545080" cy="523149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6.21. Tính: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920640"/>
              </p:ext>
            </p:extLst>
          </p:nvPr>
        </p:nvGraphicFramePr>
        <p:xfrm>
          <a:off x="3644537" y="360095"/>
          <a:ext cx="2873104" cy="742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Equation" r:id="rId3" imgW="1523880" imgH="393480" progId="Equation.DSMT4">
                  <p:embed/>
                </p:oleObj>
              </mc:Choice>
              <mc:Fallback>
                <p:oleObj name="Equation" r:id="rId3" imgW="1523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44537" y="360095"/>
                        <a:ext cx="2873104" cy="7422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0291927"/>
              </p:ext>
            </p:extLst>
          </p:nvPr>
        </p:nvGraphicFramePr>
        <p:xfrm>
          <a:off x="1099457" y="1211848"/>
          <a:ext cx="2962145" cy="765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Equation" r:id="rId5" imgW="1523880" imgH="393480" progId="Equation.DSMT4">
                  <p:embed/>
                </p:oleObj>
              </mc:Choice>
              <mc:Fallback>
                <p:oleObj name="Equation" r:id="rId5" imgW="1523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9457" y="1211848"/>
                        <a:ext cx="2962145" cy="7652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493328"/>
              </p:ext>
            </p:extLst>
          </p:nvPr>
        </p:nvGraphicFramePr>
        <p:xfrm>
          <a:off x="1099456" y="2196137"/>
          <a:ext cx="4516545" cy="782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7" imgW="2273040" imgH="393480" progId="Equation.DSMT4">
                  <p:embed/>
                </p:oleObj>
              </mc:Choice>
              <mc:Fallback>
                <p:oleObj name="Equation" r:id="rId7" imgW="22730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99456" y="2196137"/>
                        <a:ext cx="4516545" cy="782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1099457" y="3404419"/>
            <a:ext cx="2545080" cy="5231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6.23. Tính: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3233057"/>
              </p:ext>
            </p:extLst>
          </p:nvPr>
        </p:nvGraphicFramePr>
        <p:xfrm>
          <a:off x="3644537" y="3286744"/>
          <a:ext cx="2715911" cy="7584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Equation" r:id="rId9" imgW="1409400" imgH="393480" progId="Equation.DSMT4">
                  <p:embed/>
                </p:oleObj>
              </mc:Choice>
              <mc:Fallback>
                <p:oleObj name="Equation" r:id="rId9" imgW="14094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44537" y="3286744"/>
                        <a:ext cx="2715911" cy="7584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8060562"/>
              </p:ext>
            </p:extLst>
          </p:nvPr>
        </p:nvGraphicFramePr>
        <p:xfrm>
          <a:off x="1099456" y="4353655"/>
          <a:ext cx="3603173" cy="781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Equation" r:id="rId11" imgW="1815840" imgH="393480" progId="Equation.DSMT4">
                  <p:embed/>
                </p:oleObj>
              </mc:Choice>
              <mc:Fallback>
                <p:oleObj name="Equation" r:id="rId11" imgW="181584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99456" y="4353655"/>
                        <a:ext cx="3603173" cy="7811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5997770"/>
              </p:ext>
            </p:extLst>
          </p:nvPr>
        </p:nvGraphicFramePr>
        <p:xfrm>
          <a:off x="1099456" y="5443175"/>
          <a:ext cx="4321167" cy="82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Equation" r:id="rId13" imgW="2057400" imgH="393480" progId="Equation.DSMT4">
                  <p:embed/>
                </p:oleObj>
              </mc:Choice>
              <mc:Fallback>
                <p:oleObj name="Equation" r:id="rId13" imgW="20574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99456" y="5443175"/>
                        <a:ext cx="4321167" cy="826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719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509" y="456565"/>
            <a:ext cx="5013960" cy="640715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6.24. Tính một cách hợp lí: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3983687"/>
              </p:ext>
            </p:extLst>
          </p:nvPr>
        </p:nvGraphicFramePr>
        <p:xfrm>
          <a:off x="5708469" y="332351"/>
          <a:ext cx="3608870" cy="8891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Equation" r:id="rId3" imgW="1752480" imgH="431640" progId="Equation.DSMT4">
                  <p:embed/>
                </p:oleObj>
              </mc:Choice>
              <mc:Fallback>
                <p:oleObj name="Equation" r:id="rId3" imgW="175248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08469" y="332351"/>
                        <a:ext cx="3608870" cy="8891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6608473"/>
              </p:ext>
            </p:extLst>
          </p:nvPr>
        </p:nvGraphicFramePr>
        <p:xfrm>
          <a:off x="1400151" y="1606232"/>
          <a:ext cx="3602676" cy="927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Equation" r:id="rId5" imgW="1676160" imgH="431640" progId="Equation.DSMT4">
                  <p:embed/>
                </p:oleObj>
              </mc:Choice>
              <mc:Fallback>
                <p:oleObj name="Equation" r:id="rId5" imgW="16761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00151" y="1606232"/>
                        <a:ext cx="3602676" cy="927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190182"/>
              </p:ext>
            </p:extLst>
          </p:nvPr>
        </p:nvGraphicFramePr>
        <p:xfrm>
          <a:off x="1691278" y="2847203"/>
          <a:ext cx="4017191" cy="964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Equation" r:id="rId7" imgW="1904760" imgH="457200" progId="Equation.DSMT4">
                  <p:embed/>
                </p:oleObj>
              </mc:Choice>
              <mc:Fallback>
                <p:oleObj name="Equation" r:id="rId7" imgW="19047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91278" y="2847203"/>
                        <a:ext cx="4017191" cy="9641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981147"/>
              </p:ext>
            </p:extLst>
          </p:nvPr>
        </p:nvGraphicFramePr>
        <p:xfrm>
          <a:off x="1691278" y="4159904"/>
          <a:ext cx="3729808" cy="998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Equation" r:id="rId9" imgW="1612800" imgH="431640" progId="Equation.DSMT4">
                  <p:embed/>
                </p:oleObj>
              </mc:Choice>
              <mc:Fallback>
                <p:oleObj name="Equation" r:id="rId9" imgW="16128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91278" y="4159904"/>
                        <a:ext cx="3729808" cy="9985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329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5468" y="201386"/>
            <a:ext cx="1225732" cy="627652"/>
          </a:xfrm>
        </p:spPr>
        <p:txBody>
          <a:bodyPr>
            <a:normAutofit/>
          </a:bodyPr>
          <a:lstStyle/>
          <a:p>
            <a:r>
              <a:rPr lang="en-US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  <a:endParaRPr lang="en-US" sz="32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42949" t="42760" r="37019" b="37628"/>
          <a:stretch/>
        </p:blipFill>
        <p:spPr bwMode="auto">
          <a:xfrm>
            <a:off x="0" y="208861"/>
            <a:ext cx="5212080" cy="30029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617028" y="977971"/>
            <a:ext cx="6113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Coi toàn bộ tiền lương của chị Chi là 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/>
              <p:cNvSpPr txBox="1"/>
              <p:nvPr/>
            </p:nvSpPr>
            <p:spPr>
              <a:xfrm>
                <a:off x="5617028" y="1588569"/>
                <a:ext cx="6113418" cy="6146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Khi đó: Số tiền để chi tiêu trong tháng chiếm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028" y="1588569"/>
                <a:ext cx="6113418" cy="614655"/>
              </a:xfrm>
              <a:prstGeom prst="rect">
                <a:avLst/>
              </a:prstGeom>
              <a:blipFill>
                <a:blip r:embed="rId4"/>
                <a:stretch>
                  <a:fillRect l="-1496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5931625" y="2352157"/>
                <a:ext cx="6113418" cy="613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Số tiền để mua quà biếu cho bố mẹ chiếm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1625" y="2352157"/>
                <a:ext cx="6113418" cy="613886"/>
              </a:xfrm>
              <a:prstGeom prst="rect">
                <a:avLst/>
              </a:prstGeom>
              <a:blipFill>
                <a:blip r:embed="rId5"/>
                <a:stretch>
                  <a:fillRect l="-1496" b="-89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3069773" y="3605985"/>
            <a:ext cx="61134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Phần còn lại là của chị Chi. Vậy số phần tiền lương còn lại của chị Chi là: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107473"/>
              </p:ext>
            </p:extLst>
          </p:nvPr>
        </p:nvGraphicFramePr>
        <p:xfrm>
          <a:off x="3530442" y="4651089"/>
          <a:ext cx="5354480" cy="821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6" imgW="2565360" imgH="393480" progId="Equation.DSMT4">
                  <p:embed/>
                </p:oleObj>
              </mc:Choice>
              <mc:Fallback>
                <p:oleObj name="Equation" r:id="rId6" imgW="25653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30442" y="4651089"/>
                        <a:ext cx="5354480" cy="8217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884922" y="4831119"/>
            <a:ext cx="164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(tiền lương)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65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  <p:bldP spid="10" grpId="0"/>
      <p:bldP spid="11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3"/>
          <a:srcRect l="63942" t="29647" r="15064" b="32155"/>
          <a:stretch/>
        </p:blipFill>
        <p:spPr bwMode="auto">
          <a:xfrm>
            <a:off x="194717" y="259333"/>
            <a:ext cx="4769169" cy="51630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8571411" y="204378"/>
            <a:ext cx="1225732" cy="6276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Giải:</a:t>
            </a:r>
            <a:endParaRPr lang="en-US" sz="3200" b="1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5279571" y="897974"/>
            <a:ext cx="6672943" cy="1113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Mai đã dành số phần thời gian trong ngày cho việc học ở trường và hoạt động ngoại khóa là: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605157" y="2242067"/>
            <a:ext cx="2383972" cy="500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(thời gian trong ngày)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0345539"/>
              </p:ext>
            </p:extLst>
          </p:nvPr>
        </p:nvGraphicFramePr>
        <p:xfrm>
          <a:off x="5898572" y="2116180"/>
          <a:ext cx="2717470" cy="752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4" imgW="1422360" imgH="393480" progId="Equation.DSMT4">
                  <p:embed/>
                </p:oleObj>
              </mc:Choice>
              <mc:Fallback>
                <p:oleObj name="Equation" r:id="rId4" imgW="14223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98572" y="2116180"/>
                        <a:ext cx="2717470" cy="7521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le 1"/>
          <p:cNvSpPr txBox="1">
            <a:spLocks/>
          </p:cNvSpPr>
          <p:nvPr/>
        </p:nvSpPr>
        <p:spPr>
          <a:xfrm>
            <a:off x="5279571" y="2985902"/>
            <a:ext cx="3746863" cy="564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Coi thời gian cả ngày là 1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279571" y="3484424"/>
            <a:ext cx="6672943" cy="1113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Mai đã dành số phần thời gian trong ngày cho công việc các nhân khác là: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985826"/>
              </p:ext>
            </p:extLst>
          </p:nvPr>
        </p:nvGraphicFramePr>
        <p:xfrm>
          <a:off x="5532809" y="4692311"/>
          <a:ext cx="3650377" cy="73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6" imgW="1968480" imgH="393480" progId="Equation.DSMT4">
                  <p:embed/>
                </p:oleObj>
              </mc:Choice>
              <mc:Fallback>
                <p:oleObj name="Equation" r:id="rId6" imgW="19684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32809" y="4692311"/>
                        <a:ext cx="3650377" cy="73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itle 1"/>
          <p:cNvSpPr txBox="1">
            <a:spLocks/>
          </p:cNvSpPr>
          <p:nvPr/>
        </p:nvSpPr>
        <p:spPr>
          <a:xfrm>
            <a:off x="9255031" y="4807157"/>
            <a:ext cx="2383972" cy="500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(thời gian trong ngày)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28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1" grpId="0"/>
      <p:bldP spid="12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374</Words>
  <Application>Microsoft Office PowerPoint</Application>
  <PresentationFormat>Widescreen</PresentationFormat>
  <Paragraphs>47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Times New Roman</vt:lpstr>
      <vt:lpstr>Office Theme</vt:lpstr>
      <vt:lpstr>MathType 7.0 Equation</vt:lpstr>
      <vt:lpstr>TIẾT 79: PHÉP CỘNG VÀ PHÉP TRỪ PHÂN SỐ</vt:lpstr>
      <vt:lpstr>KIỂM TRA BÀI CŨ</vt:lpstr>
      <vt:lpstr>3. PHÉP TRỪ PHÂN SỐ </vt:lpstr>
      <vt:lpstr>Ví dụ 4: Tính:</vt:lpstr>
      <vt:lpstr>Ví dụ 5: Quay lại bài toán mở đầu:</vt:lpstr>
      <vt:lpstr>Bài 6.21. Tính:</vt:lpstr>
      <vt:lpstr>Bài 6.24. Tính một cách hợp lí:</vt:lpstr>
      <vt:lpstr>Giải:</vt:lpstr>
      <vt:lpstr>PowerPoint Presentation</vt:lpstr>
      <vt:lpstr>HƯỚNG DẪN VỀ NHÀ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TIẾT 79: PHÉP CỘNG VÀ PHÉP TRỪ PHÂN SỐ</dc:title>
  <dc:creator>Windows User</dc:creator>
  <cp:lastModifiedBy>Windows User</cp:lastModifiedBy>
  <cp:revision>13</cp:revision>
  <dcterms:created xsi:type="dcterms:W3CDTF">2021-11-07T00:18:41Z</dcterms:created>
  <dcterms:modified xsi:type="dcterms:W3CDTF">2021-11-07T02:13:10Z</dcterms:modified>
</cp:coreProperties>
</file>